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26"/>
  </p:notesMasterIdLst>
  <p:sldIdLst>
    <p:sldId id="256" r:id="rId3"/>
    <p:sldId id="267" r:id="rId4"/>
    <p:sldId id="257" r:id="rId5"/>
    <p:sldId id="258" r:id="rId6"/>
    <p:sldId id="259" r:id="rId7"/>
    <p:sldId id="261" r:id="rId8"/>
    <p:sldId id="262" r:id="rId9"/>
    <p:sldId id="268" r:id="rId10"/>
    <p:sldId id="263" r:id="rId11"/>
    <p:sldId id="265" r:id="rId12"/>
    <p:sldId id="264" r:id="rId13"/>
    <p:sldId id="266" r:id="rId14"/>
    <p:sldId id="277" r:id="rId15"/>
    <p:sldId id="275" r:id="rId16"/>
    <p:sldId id="276" r:id="rId17"/>
    <p:sldId id="278" r:id="rId18"/>
    <p:sldId id="279" r:id="rId19"/>
    <p:sldId id="272" r:id="rId20"/>
    <p:sldId id="269" r:id="rId21"/>
    <p:sldId id="270" r:id="rId22"/>
    <p:sldId id="274" r:id="rId23"/>
    <p:sldId id="271" r:id="rId24"/>
    <p:sldId id="27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73F477-FB20-46F0-B0EB-8CC59C01D2B5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9D0425-393D-45D7-9589-D5FACA8AA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E727D-7A33-4A80-95B0-C917C5DF2BD2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BE5B0-D286-40DA-AC56-B3F3B1677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6D20-728D-4EE5-933D-31C2DAB1E6EC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A34A3-E378-423B-85E2-EDD5F3DA8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F376-821B-4B69-88AB-B13B1B4791C1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6103-F21A-4A6F-B880-1B8E6944C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D043E-D08E-48DE-947C-0823A0D29C13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578A-F271-4F57-8F4E-972F80E55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15C86-3DE9-4EA0-BC9B-593876C3D030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81754-4A6E-4C82-A021-825528D16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038350"/>
            <a:ext cx="365760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38350"/>
            <a:ext cx="365760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99DA-C695-466C-ADE4-65CE25F86395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9C84F-3DCF-41FF-90F4-E15F4DCD4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EFA65-6B23-4E95-93EE-A3025EC0E001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58F8E-45D3-4FF5-AB7C-E6E9C5281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74B2B-304A-4808-A3D0-A305B071EFF2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1CDD0-E87B-4A45-A200-2A20A5267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B7D21-2950-4C26-8B35-6E31B6886BA4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5D12F-DEE6-4513-8EDA-9DFBF9D4C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8BF24-15DC-4DD5-B270-ABD110017A94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69941-8131-4299-99F3-A19B6F0FE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D070A-306B-4985-9926-D61396108838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8CB7-BD2A-48BA-811B-4D3E1F04C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BB380-021C-4E23-8979-FCE355673B22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EF728-C67E-41B7-8B3F-E410510E1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15C5-ACC8-422A-99BA-B05977A6F479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F5A41-D9D8-4EEA-BF1D-D4198CB66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436563"/>
            <a:ext cx="2009775" cy="55530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0863" y="436563"/>
            <a:ext cx="5880100" cy="55530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F914D-3D13-41EE-BDF2-EA15DF2C7399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8EAA6-4F62-4E2F-8997-7A3351A66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091F3-69AA-4312-ADF5-6203AB2DA061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C4AE-5BF2-45AF-8579-CBDE69C3D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075D-E038-430E-9B2C-5264A9626E30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35EE5-E02D-4195-A3CB-F2DA1DF7B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002E4-93A3-41F5-AFDB-B5BB3C273E99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94D2-9BE3-46AB-8F36-8D5FFB215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3586-8FB5-47B2-8939-7E3E1EA13F34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E5DDF-B1E2-43DF-B2FB-7C0C09BB9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A936A-5407-40D8-80CF-8C2C6CBEC9F0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9ABB-C69C-4650-B288-910CF9637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2202F-F09C-4C3C-A3D1-0F3E106BB2C0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FFA49-D471-4DEE-8C34-17758944C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3EC3-DD85-4D64-81C5-66509FD38CF8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A30B-92D3-4A2A-9BDF-83C71FC0E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terior-Overlay.png"/>
          <p:cNvPicPr>
            <a:picLocks noChangeAspect="1"/>
          </p:cNvPicPr>
          <p:nvPr/>
        </p:nvPicPr>
        <p:blipFill>
          <a:blip r:embed="rId1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A70B0477-DB72-4650-9A60-C9B55861931E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485FF2D1-04BA-4CE3-ACAA-B639C4014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88" r:id="rId4"/>
    <p:sldLayoutId id="2147483673" r:id="rId5"/>
    <p:sldLayoutId id="2147483672" r:id="rId6"/>
    <p:sldLayoutId id="2147483671" r:id="rId7"/>
    <p:sldLayoutId id="2147483689" r:id="rId8"/>
    <p:sldLayoutId id="2147483670" r:id="rId9"/>
    <p:sldLayoutId id="2147483669" r:id="rId10"/>
  </p:sldLayoutIdLst>
  <p:transition spd="slow">
    <p:push dir="r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Cambr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Cambr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Cambr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557213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rgbClr val="FFFFFF"/>
          </a:solidFill>
          <a:latin typeface="+mn-lt"/>
          <a:ea typeface="+mn-ea"/>
          <a:cs typeface="+mn-cs"/>
        </a:defRPr>
      </a:lvl2pPr>
      <a:lvl3pPr marL="822325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096963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41605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2291" name="Group 15"/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10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303" name="Picture 13" descr="stickie-shadow.png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14" descr="stickie-shadow.png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2" name="Picture 7" descr="TitleCard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coverBan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12294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 rot="20520000">
            <a:off x="963613" y="5060950"/>
            <a:ext cx="1968500" cy="5349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0">
                <a:solidFill>
                  <a:schemeClr val="accent1"/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4F4AF679-4A3D-4014-9BE3-5B50A702974E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 rot="20520000">
            <a:off x="647700" y="4135438"/>
            <a:ext cx="2085975" cy="83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5">
                    <a:lumMod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 rot="20520000">
            <a:off x="1981200" y="5510213"/>
            <a:ext cx="738188" cy="425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1">
                    <a:lumMod val="75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5EAA4EE7-BFC4-4135-B86C-1C6BFEA27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</p:sldLayoutIdLst>
  <p:transition spd="slow">
    <p:push dir="r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Cambr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Cambr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Cambr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Cambr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Cambr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Cambr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Cambr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Cambria" pitchFamily="18" charset="0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557213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200">
          <a:solidFill>
            <a:srgbClr val="FFFFFF"/>
          </a:solidFill>
          <a:latin typeface="+mn-lt"/>
        </a:defRPr>
      </a:lvl2pPr>
      <a:lvl3pPr marL="822325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000">
          <a:solidFill>
            <a:srgbClr val="FFFFFF"/>
          </a:solidFill>
          <a:latin typeface="+mn-lt"/>
        </a:defRPr>
      </a:lvl3pPr>
      <a:lvl4pPr marL="1096963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600">
          <a:solidFill>
            <a:srgbClr val="FFFFFF"/>
          </a:solidFill>
          <a:latin typeface="+mn-lt"/>
        </a:defRPr>
      </a:lvl4pPr>
      <a:lvl5pPr marL="141605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>
          <a:solidFill>
            <a:srgbClr val="FFFFFF"/>
          </a:solidFill>
          <a:latin typeface="+mn-lt"/>
        </a:defRPr>
      </a:lvl5pPr>
      <a:lvl6pPr marL="1873250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>
          <a:solidFill>
            <a:srgbClr val="FFFFFF"/>
          </a:solidFill>
          <a:latin typeface="+mn-lt"/>
        </a:defRPr>
      </a:lvl6pPr>
      <a:lvl7pPr marL="2330450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>
          <a:solidFill>
            <a:srgbClr val="FFFFFF"/>
          </a:solidFill>
          <a:latin typeface="+mn-lt"/>
        </a:defRPr>
      </a:lvl7pPr>
      <a:lvl8pPr marL="2787650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>
          <a:solidFill>
            <a:srgbClr val="FFFFFF"/>
          </a:solidFill>
          <a:latin typeface="+mn-lt"/>
        </a:defRPr>
      </a:lvl8pPr>
      <a:lvl9pPr marL="3244850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image" Target="../media/image31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openxmlformats.org/officeDocument/2006/relationships/image" Target="../media/image44.pn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ctrTitle" idx="4294967295"/>
          </p:nvPr>
        </p:nvSpPr>
        <p:spPr>
          <a:xfrm rot="360000">
            <a:off x="3226183" y="2679582"/>
            <a:ext cx="5058211" cy="2070201"/>
          </a:xfrm>
          <a:extLst>
            <a:ext uri="{909E8E84-426E-40DD-AFC4-6F175D3DCCD1}"/>
            <a:ext uri="{91240B29-F687-4F45-9708-019B960494DF}"/>
          </a:extLst>
        </p:spPr>
        <p:txBody>
          <a:bodyPr rtlCol="0" anchor="b"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FFFFFF"/>
                </a:solidFill>
                <a:latin typeface="Cambria" pitchFamily="18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FFFFFF"/>
                </a:solidFill>
                <a:latin typeface="Cambria" pitchFamily="18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FFFFFF"/>
                </a:solidFill>
                <a:latin typeface="Cambria" pitchFamily="18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FFFFFF"/>
                </a:solidFill>
                <a:latin typeface="Cambr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Нетрадиционные техники рисования</a:t>
            </a:r>
            <a:endParaRPr lang="ru-RU" sz="4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13" y="5734050"/>
            <a:ext cx="7699375" cy="660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000000"/>
                </a:solidFill>
                <a:cs typeface="Arial" charset="0"/>
              </a:rPr>
              <a:t>Подготовила: воспитатель № </a:t>
            </a: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9</a:t>
            </a:r>
            <a:r>
              <a:rPr lang="ru-RU">
                <a:solidFill>
                  <a:srgbClr val="000000"/>
                </a:solidFill>
                <a:cs typeface="Arial" charset="0"/>
              </a:rPr>
              <a:t> «</a:t>
            </a: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Малахитовая шкатулка</a:t>
            </a:r>
            <a:r>
              <a:rPr lang="ru-RU">
                <a:solidFill>
                  <a:srgbClr val="000000"/>
                </a:solidFill>
                <a:cs typeface="Arial" charset="0"/>
              </a:rPr>
              <a:t>» г. </a:t>
            </a: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Нижневартовск</a:t>
            </a:r>
          </a:p>
        </p:txBody>
      </p:sp>
      <p:sp>
        <p:nvSpPr>
          <p:cNvPr id="25603" name="Подзаголовок 2"/>
          <p:cNvSpPr txBox="1">
            <a:spLocks/>
          </p:cNvSpPr>
          <p:nvPr/>
        </p:nvSpPr>
        <p:spPr bwMode="auto">
          <a:xfrm rot="360000">
            <a:off x="3173413" y="4759325"/>
            <a:ext cx="483711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</a:pPr>
            <a:r>
              <a:rPr lang="uk-UA" sz="2000" b="1" i="1">
                <a:solidFill>
                  <a:srgbClr val="00B050"/>
                </a:solidFill>
                <a:latin typeface="Georgia" pitchFamily="18" charset="0"/>
              </a:rPr>
              <a:t>Монотипия, клясография, хеппинг</a:t>
            </a:r>
            <a:endParaRPr lang="ru-RU" sz="2000" b="1" i="1">
              <a:solidFill>
                <a:srgbClr val="00B05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549275"/>
            <a:ext cx="264953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2268538" y="115888"/>
            <a:ext cx="4319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ambria" pitchFamily="18" charset="0"/>
              </a:rPr>
              <a:t>Мастер  - класс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58800"/>
            <a:ext cx="273526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 Мастер-класс Монотипия: Удивительная монотипия. Бумага. Фото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6350" y="558800"/>
            <a:ext cx="26368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 descr=" Мастер-класс Монотипия: Удивительная монотипия. Бумага. Фото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450" y="3781425"/>
            <a:ext cx="27432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0" descr=" Мастер-класс Монотипия: Удивительная монотипия. Бумага. Фото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3956050"/>
            <a:ext cx="27511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Box 2"/>
          <p:cNvSpPr txBox="1">
            <a:spLocks noChangeArrowheads="1"/>
          </p:cNvSpPr>
          <p:nvPr/>
        </p:nvSpPr>
        <p:spPr bwMode="auto">
          <a:xfrm>
            <a:off x="395288" y="2627313"/>
            <a:ext cx="2547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mbria" pitchFamily="18" charset="0"/>
              </a:rPr>
              <a:t>На поверхность стекла наливаем немного чистой воды, так чтобы образовались хорошие лужицы.</a:t>
            </a:r>
          </a:p>
        </p:txBody>
      </p:sp>
      <p:sp>
        <p:nvSpPr>
          <p:cNvPr id="34824" name="TextBox 9"/>
          <p:cNvSpPr txBox="1">
            <a:spLocks noChangeArrowheads="1"/>
          </p:cNvSpPr>
          <p:nvPr/>
        </p:nvSpPr>
        <p:spPr bwMode="auto">
          <a:xfrm>
            <a:off x="2943225" y="2489200"/>
            <a:ext cx="3213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mbria" pitchFamily="18" charset="0"/>
              </a:rPr>
              <a:t>Затем, в любом порядке наносим краску. Это может быть абсолютно хаотично или в пятнах могут угадываться какие-то очертания, все зависит от вашего замысла. В последнюю очередь рекомендуется нанести местами белю гуашь.</a:t>
            </a:r>
          </a:p>
        </p:txBody>
      </p:sp>
      <p:sp>
        <p:nvSpPr>
          <p:cNvPr id="34825" name="TextBox 3"/>
          <p:cNvSpPr txBox="1">
            <a:spLocks noChangeArrowheads="1"/>
          </p:cNvSpPr>
          <p:nvPr/>
        </p:nvSpPr>
        <p:spPr bwMode="auto">
          <a:xfrm>
            <a:off x="6156325" y="2430463"/>
            <a:ext cx="28209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mbria" pitchFamily="18" charset="0"/>
              </a:rPr>
              <a:t>Пока краска не просохла, аккуратно накладываем лист бумаги сверху и прижимаем к стеклу. Можно прижимать руками, можно валиком. Можно прижать сильно, можно слегка. А можно вообще не прижимать.</a:t>
            </a:r>
          </a:p>
        </p:txBody>
      </p:sp>
      <p:sp>
        <p:nvSpPr>
          <p:cNvPr id="34826" name="TextBox 4"/>
          <p:cNvSpPr txBox="1">
            <a:spLocks noChangeArrowheads="1"/>
          </p:cNvSpPr>
          <p:nvPr/>
        </p:nvSpPr>
        <p:spPr bwMode="auto">
          <a:xfrm>
            <a:off x="250825" y="5780088"/>
            <a:ext cx="38893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mbria" pitchFamily="18" charset="0"/>
              </a:rPr>
              <a:t>Затем необходимо бумагу поднять со стекла. От того как это сделать, зависит конечный результат.</a:t>
            </a:r>
          </a:p>
          <a:p>
            <a:r>
              <a:rPr lang="ru-RU" sz="1200">
                <a:latin typeface="Cambria" pitchFamily="18" charset="0"/>
              </a:rPr>
              <a:t>Аккуратно, плавным движением снизу вверх, не задерживаясь, поднимаем лист бумаги. </a:t>
            </a:r>
          </a:p>
        </p:txBody>
      </p:sp>
      <p:sp>
        <p:nvSpPr>
          <p:cNvPr id="34827" name="TextBox 5"/>
          <p:cNvSpPr txBox="1">
            <a:spLocks noChangeArrowheads="1"/>
          </p:cNvSpPr>
          <p:nvPr/>
        </p:nvSpPr>
        <p:spPr bwMode="auto">
          <a:xfrm>
            <a:off x="6767513" y="3805238"/>
            <a:ext cx="2209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mbria" pitchFamily="18" charset="0"/>
              </a:rPr>
              <a:t>Пока краска на стекле не высохла, прикладываем еще один лист. На этот раз снимем лист в другом направлении.</a:t>
            </a:r>
          </a:p>
          <a:p>
            <a:r>
              <a:rPr lang="ru-RU" sz="1200">
                <a:latin typeface="Cambria" pitchFamily="18" charset="0"/>
              </a:rPr>
              <a:t>Что это? Ливень? Шторм в бушующем море? Попробуйте повернуть отпечаток верх ногами или вертикально. Каждый обязательно увидит что-то свое.</a:t>
            </a:r>
          </a:p>
        </p:txBody>
      </p:sp>
      <p:sp>
        <p:nvSpPr>
          <p:cNvPr id="34828" name="TextBox 6"/>
          <p:cNvSpPr txBox="1">
            <a:spLocks noChangeArrowheads="1"/>
          </p:cNvSpPr>
          <p:nvPr/>
        </p:nvSpPr>
        <p:spPr bwMode="auto">
          <a:xfrm>
            <a:off x="5105400" y="6196013"/>
            <a:ext cx="3425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mbria" pitchFamily="18" charset="0"/>
              </a:rPr>
              <a:t>Некоторые детали можно прорисовать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4"/>
          <p:cNvSpPr txBox="1">
            <a:spLocks noChangeArrowheads="1"/>
          </p:cNvSpPr>
          <p:nvPr/>
        </p:nvSpPr>
        <p:spPr bwMode="auto">
          <a:xfrm>
            <a:off x="2484438" y="163513"/>
            <a:ext cx="3527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  <a:latin typeface="Cambria" pitchFamily="18" charset="0"/>
              </a:rPr>
              <a:t>Виды монотипии</a:t>
            </a:r>
          </a:p>
        </p:txBody>
      </p:sp>
      <p:sp>
        <p:nvSpPr>
          <p:cNvPr id="35842" name="Прямоугольник 6"/>
          <p:cNvSpPr>
            <a:spLocks noChangeArrowheads="1"/>
          </p:cNvSpPr>
          <p:nvPr/>
        </p:nvSpPr>
        <p:spPr bwMode="auto">
          <a:xfrm>
            <a:off x="395288" y="692150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FF00"/>
                </a:solidFill>
                <a:latin typeface="Cambria" pitchFamily="18" charset="0"/>
              </a:rPr>
              <a:t>фрактальная монотипия, стохатипия,  диатипия</a:t>
            </a:r>
          </a:p>
        </p:txBody>
      </p: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250825" y="1458913"/>
            <a:ext cx="8066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Диатипия (от греческого dia - сквозь, через). Эту технику обычно считают разновидностью монотипии, но есть и существенные различия.</a:t>
            </a:r>
          </a:p>
        </p:txBody>
      </p:sp>
      <p:pic>
        <p:nvPicPr>
          <p:cNvPr id="35844" name="Picture 2" descr="http://alevtina.stekweb.net/lj/pics/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222408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http://alevtina.stekweb.net/lj/pics/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8163" y="3284538"/>
            <a:ext cx="24447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http://alevtina.stekweb.net/lj/pics/d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8663" y="2165350"/>
            <a:ext cx="3005137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1258888" y="260350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ambria" pitchFamily="18" charset="0"/>
              </a:rPr>
              <a:t>Мастер – класс. Диатипия</a:t>
            </a:r>
          </a:p>
        </p:txBody>
      </p:sp>
      <p:pic>
        <p:nvPicPr>
          <p:cNvPr id="36866" name="Picture 2" descr="http://alevtina.stekweb.net/lj/pics/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25384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http://alevtina.stekweb.net/lj/pics/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747713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4" descr="http://alevtina.stekweb.net/lj/pics/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2700" y="747713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5" descr="http://alevtina.stekweb.net/lj/pics/d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3789363"/>
            <a:ext cx="259238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Рисунок 6" descr="http://alevtina.stekweb.net/lj/pics/d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1563" y="3716338"/>
            <a:ext cx="2930525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Box 2"/>
          <p:cNvSpPr txBox="1">
            <a:spLocks noChangeArrowheads="1"/>
          </p:cNvSpPr>
          <p:nvPr/>
        </p:nvSpPr>
        <p:spPr bwMode="auto">
          <a:xfrm>
            <a:off x="179388" y="2670175"/>
            <a:ext cx="331311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mbria" pitchFamily="18" charset="0"/>
              </a:rPr>
              <a:t>Материалы все те же: бумага лучше гладкая </a:t>
            </a:r>
          </a:p>
          <a:p>
            <a:r>
              <a:rPr lang="ru-RU" sz="1200">
                <a:latin typeface="Cambria" pitchFamily="18" charset="0"/>
              </a:rPr>
              <a:t>краска лучше типографская основа стекло. </a:t>
            </a:r>
          </a:p>
          <a:p>
            <a:r>
              <a:rPr lang="ru-RU" sz="1200">
                <a:latin typeface="Cambria" pitchFamily="18" charset="0"/>
              </a:rPr>
              <a:t>валик или руки вместо оного. Руки нам будут обязательно нужны.</a:t>
            </a:r>
          </a:p>
          <a:p>
            <a:r>
              <a:rPr lang="ru-RU" sz="1200">
                <a:latin typeface="Cambria" pitchFamily="18" charset="0"/>
              </a:rPr>
              <a:t>Карандаш и рисующий палец. </a:t>
            </a:r>
          </a:p>
        </p:txBody>
      </p:sp>
      <p:sp>
        <p:nvSpPr>
          <p:cNvPr id="36872" name="TextBox 3"/>
          <p:cNvSpPr txBox="1">
            <a:spLocks noChangeArrowheads="1"/>
          </p:cNvSpPr>
          <p:nvPr/>
        </p:nvSpPr>
        <p:spPr bwMode="auto">
          <a:xfrm>
            <a:off x="3419475" y="2589213"/>
            <a:ext cx="25923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mbria" pitchFamily="18" charset="0"/>
              </a:rPr>
              <a:t>Берем основу и закатываем её тонким слоем краски. Она не должна быть жидкой. Если лист основы был шероховат – это к лучшему. Можно использовать несколько цветов. </a:t>
            </a:r>
          </a:p>
        </p:txBody>
      </p:sp>
      <p:sp>
        <p:nvSpPr>
          <p:cNvPr id="36873" name="TextBox 7"/>
          <p:cNvSpPr txBox="1">
            <a:spLocks noChangeArrowheads="1"/>
          </p:cNvSpPr>
          <p:nvPr/>
        </p:nvSpPr>
        <p:spPr bwMode="auto">
          <a:xfrm>
            <a:off x="6362700" y="2670175"/>
            <a:ext cx="243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mbria" pitchFamily="18" charset="0"/>
              </a:rPr>
              <a:t>Потом , сверху, не прижимая, очень аккуратно кладем лист бумаги. Карандашом наносим сверху на лист рисунок. </a:t>
            </a:r>
          </a:p>
        </p:txBody>
      </p:sp>
      <p:sp>
        <p:nvSpPr>
          <p:cNvPr id="36874" name="TextBox 8"/>
          <p:cNvSpPr txBox="1">
            <a:spLocks noChangeArrowheads="1"/>
          </p:cNvSpPr>
          <p:nvPr/>
        </p:nvSpPr>
        <p:spPr bwMode="auto">
          <a:xfrm>
            <a:off x="179388" y="6076950"/>
            <a:ext cx="3097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mbria" pitchFamily="18" charset="0"/>
              </a:rPr>
              <a:t>В нужных местах добавляем полутона с помощью ладони и пальцев. </a:t>
            </a:r>
          </a:p>
        </p:txBody>
      </p:sp>
      <p:sp>
        <p:nvSpPr>
          <p:cNvPr id="36875" name="TextBox 9"/>
          <p:cNvSpPr txBox="1">
            <a:spLocks noChangeArrowheads="1"/>
          </p:cNvSpPr>
          <p:nvPr/>
        </p:nvSpPr>
        <p:spPr bwMode="auto">
          <a:xfrm>
            <a:off x="5057775" y="6076950"/>
            <a:ext cx="2557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mbria" pitchFamily="18" charset="0"/>
              </a:rPr>
              <a:t>Теперь переворачиваем лист. </a:t>
            </a:r>
          </a:p>
          <a:p>
            <a:r>
              <a:rPr lang="ru-RU" sz="1200">
                <a:latin typeface="Cambria" pitchFamily="18" charset="0"/>
              </a:rPr>
              <a:t>И вуаля –картина готова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http://2.bp.blogspot.com/-O792v471o-s/TgrRCHTZSZI/AAAAAAAADgo/kjysZZqmRQI/s1600/P1011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2738"/>
            <a:ext cx="2519362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6" descr="http://1.bp.blogspot.com/-GxnZ7aGq2DY/TgrRKjsSQ-I/AAAAAAAADgw/e_fXtDRzJRg/s320/P1011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139825"/>
            <a:ext cx="245745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8" descr="http://1.bp.blogspot.com/-eeGunQKjhFw/TgrRSiI6ynI/AAAAAAAADg4/aNQWRFl8EQA/s320/P10116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916113"/>
            <a:ext cx="23764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1042988" y="333375"/>
            <a:ext cx="6553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  <a:latin typeface="Cambria" pitchFamily="18" charset="0"/>
              </a:rPr>
              <a:t>Кляксография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1989138" y="292100"/>
            <a:ext cx="4752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ambria" pitchFamily="18" charset="0"/>
              </a:rPr>
              <a:t>Кляксография</a:t>
            </a:r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250825" y="908050"/>
            <a:ext cx="85693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mbria" pitchFamily="18" charset="0"/>
              </a:rPr>
              <a:t>Очень многие считают, что кляксография — это крайне ерундовое занятие. И очень зря! Кляксография формирует умение передавать силуэты, помогает научиться более профессионально работать с кистью и красками. Сложно найти лучшее занятие для развития фантазии и творчества. Помимо этого, в человеке, занимающемся кляксографией воспитываются такие качества как сопереживание и эстетическое восприятие созданных изображений.</a:t>
            </a:r>
          </a:p>
          <a:p>
            <a:endParaRPr lang="ru-RU" sz="1600">
              <a:latin typeface="Cambria" pitchFamily="18" charset="0"/>
            </a:endParaRPr>
          </a:p>
          <a:p>
            <a:r>
              <a:rPr lang="ru-RU" sz="1600">
                <a:latin typeface="Cambria" pitchFamily="18" charset="0"/>
              </a:rPr>
              <a:t>Не всем об этом известно, однако кляксография применяется психологами на занятиях с пациентами. Также при занятии кляксографией развивается глазомер и улучшается координация. </a:t>
            </a:r>
          </a:p>
          <a:p>
            <a:endParaRPr lang="ru-RU" sz="1600">
              <a:latin typeface="Cambria" pitchFamily="18" charset="0"/>
            </a:endParaRPr>
          </a:p>
          <a:p>
            <a:r>
              <a:rPr lang="ru-RU" sz="1600">
                <a:latin typeface="Cambria" pitchFamily="18" charset="0"/>
              </a:rPr>
              <a:t>Кляксография — замечательный способ провести свободное время как с пользой, так и просто с положительным настроением. Создавать необычные образы понравится любому!</a:t>
            </a:r>
          </a:p>
          <a:p>
            <a:endParaRPr lang="ru-RU" sz="1600">
              <a:latin typeface="Cambria" pitchFamily="18" charset="0"/>
            </a:endParaRPr>
          </a:p>
        </p:txBody>
      </p:sp>
      <p:pic>
        <p:nvPicPr>
          <p:cNvPr id="38915" name="Picture 2" descr="http://dou621.edusite.ru/images/p59_p1050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259263"/>
            <a:ext cx="2828925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1"/>
          <p:cNvSpPr>
            <a:spLocks noChangeArrowheads="1"/>
          </p:cNvSpPr>
          <p:nvPr/>
        </p:nvSpPr>
        <p:spPr bwMode="auto">
          <a:xfrm>
            <a:off x="449263" y="4005263"/>
            <a:ext cx="79930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Ребёнок зачерпывает пластиковой ложкой краску, выливает её на лист, делая небольшое пятно — капельку. Затем на это пятно дует из трубочки так, чтобы её конец не касался ни пятна, ни бумаги. При необходимости процедура повторяется. Рассматриваем изображение: на что оно похоже? Недостающие детали дорисовываются. 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331913" y="158750"/>
            <a:ext cx="5616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Cambria" pitchFamily="18" charset="0"/>
              </a:rPr>
              <a:t>Необходимые материалы</a:t>
            </a:r>
          </a:p>
        </p:txBody>
      </p:sp>
      <p:pic>
        <p:nvPicPr>
          <p:cNvPr id="39939" name="Picture 2" descr="http://7kilometr.com/images/article/070910/191547_215b25e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92150"/>
            <a:ext cx="2519362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www.luntiki.ru/uploads/images/4/5/1/6/181/4d730273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655638"/>
            <a:ext cx="25923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http://uaprom-image.s3.amazonaws.com/315833_w640_h640_12702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6088" y="614363"/>
            <a:ext cx="1878012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3"/>
          <p:cNvSpPr txBox="1">
            <a:spLocks noChangeArrowheads="1"/>
          </p:cNvSpPr>
          <p:nvPr/>
        </p:nvSpPr>
        <p:spPr bwMode="auto">
          <a:xfrm>
            <a:off x="449263" y="2551113"/>
            <a:ext cx="2519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mbria" pitchFamily="18" charset="0"/>
              </a:rPr>
              <a:t>Бумага</a:t>
            </a:r>
          </a:p>
        </p:txBody>
      </p:sp>
      <p:sp>
        <p:nvSpPr>
          <p:cNvPr id="39943" name="TextBox 4"/>
          <p:cNvSpPr txBox="1">
            <a:spLocks noChangeArrowheads="1"/>
          </p:cNvSpPr>
          <p:nvPr/>
        </p:nvSpPr>
        <p:spPr bwMode="auto">
          <a:xfrm>
            <a:off x="3419475" y="2551113"/>
            <a:ext cx="25923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mbria" pitchFamily="18" charset="0"/>
              </a:rPr>
              <a:t>Тушь или разведенная гуашь в мисочке, пластиковая ложечка</a:t>
            </a:r>
          </a:p>
        </p:txBody>
      </p:sp>
      <p:sp>
        <p:nvSpPr>
          <p:cNvPr id="39944" name="TextBox 5"/>
          <p:cNvSpPr txBox="1">
            <a:spLocks noChangeArrowheads="1"/>
          </p:cNvSpPr>
          <p:nvPr/>
        </p:nvSpPr>
        <p:spPr bwMode="auto">
          <a:xfrm>
            <a:off x="6796088" y="2492375"/>
            <a:ext cx="1878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mbria" pitchFamily="18" charset="0"/>
              </a:rPr>
              <a:t>Соломинка для напитков</a:t>
            </a:r>
          </a:p>
        </p:txBody>
      </p:sp>
      <p:sp>
        <p:nvSpPr>
          <p:cNvPr id="39945" name="TextBox 6"/>
          <p:cNvSpPr txBox="1">
            <a:spLocks noChangeArrowheads="1"/>
          </p:cNvSpPr>
          <p:nvPr/>
        </p:nvSpPr>
        <p:spPr bwMode="auto">
          <a:xfrm>
            <a:off x="2093913" y="3397250"/>
            <a:ext cx="403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  <a:latin typeface="Cambria" pitchFamily="18" charset="0"/>
              </a:rPr>
              <a:t>Способ изображения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1427163" y="103188"/>
            <a:ext cx="65452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ambria" pitchFamily="18" charset="0"/>
              </a:rPr>
              <a:t>Монотипия и кляксография в одном рисунке</a:t>
            </a:r>
          </a:p>
        </p:txBody>
      </p:sp>
      <p:pic>
        <p:nvPicPr>
          <p:cNvPr id="40962" name="Picture 2" descr="нанесение акварели на стекло для монотип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620713"/>
            <a:ext cx="17716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полученный оттиск монотип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8225" y="614363"/>
            <a:ext cx="17462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 descr="кляксограф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0013" y="579438"/>
            <a:ext cx="175895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8" descr="http://s014.radikal.ru/i327/1011/9f/9eab0d2658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338" y="3775075"/>
            <a:ext cx="1944687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0" descr="&quot;Прощание с детством&quot; Марина Трушников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9000" y="3848100"/>
            <a:ext cx="195103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Box 2"/>
          <p:cNvSpPr txBox="1">
            <a:spLocks noChangeArrowheads="1"/>
          </p:cNvSpPr>
          <p:nvPr/>
        </p:nvSpPr>
        <p:spPr bwMode="auto">
          <a:xfrm>
            <a:off x="260350" y="3108325"/>
            <a:ext cx="2008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mbria" pitchFamily="18" charset="0"/>
              </a:rPr>
              <a:t>На стекло наносим капли краски</a:t>
            </a:r>
          </a:p>
        </p:txBody>
      </p:sp>
      <p:sp>
        <p:nvSpPr>
          <p:cNvPr id="40968" name="TextBox 3"/>
          <p:cNvSpPr txBox="1">
            <a:spLocks noChangeArrowheads="1"/>
          </p:cNvSpPr>
          <p:nvPr/>
        </p:nvSpPr>
        <p:spPr bwMode="auto">
          <a:xfrm>
            <a:off x="2339975" y="2924175"/>
            <a:ext cx="3816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mbria" pitchFamily="18" charset="0"/>
              </a:rPr>
              <a:t>Покрываем стекло листом бумаги и хорошо его прижимаем. Чтобы получились эффекты веточек, снимать бумагу нужно, поднимая её за верхний край, где вершина дерева.</a:t>
            </a:r>
          </a:p>
        </p:txBody>
      </p:sp>
      <p:sp>
        <p:nvSpPr>
          <p:cNvPr id="40969" name="TextBox 4"/>
          <p:cNvSpPr txBox="1">
            <a:spLocks noChangeArrowheads="1"/>
          </p:cNvSpPr>
          <p:nvPr/>
        </p:nvSpPr>
        <p:spPr bwMode="auto">
          <a:xfrm>
            <a:off x="6181725" y="2832100"/>
            <a:ext cx="24479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mbria" pitchFamily="18" charset="0"/>
              </a:rPr>
              <a:t> Нужно капнуть на лист бумаги жидко разведенную краску и дуть на неё под углом, водя соломинку из стороны в сторону.</a:t>
            </a:r>
          </a:p>
        </p:txBody>
      </p:sp>
      <p:sp>
        <p:nvSpPr>
          <p:cNvPr id="40970" name="TextBox 5"/>
          <p:cNvSpPr txBox="1">
            <a:spLocks noChangeArrowheads="1"/>
          </p:cNvSpPr>
          <p:nvPr/>
        </p:nvSpPr>
        <p:spPr bwMode="auto">
          <a:xfrm>
            <a:off x="2530475" y="4187825"/>
            <a:ext cx="2112963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mbria" pitchFamily="18" charset="0"/>
              </a:rPr>
              <a:t>Поставьте каплю краски в основание будущего дерева и выдувайте ему ствол и ветви. Рекомендуется это делать разными оттенками цветов, чтобы пейзаж приобрел глубину и</a:t>
            </a:r>
          </a:p>
          <a:p>
            <a:r>
              <a:rPr lang="ru-RU" sz="1200">
                <a:latin typeface="Cambria" pitchFamily="18" charset="0"/>
              </a:rPr>
              <a:t>живописность</a:t>
            </a:r>
            <a:r>
              <a:rPr lang="ru-RU">
                <a:latin typeface="Cambria" pitchFamily="18" charset="0"/>
              </a:rPr>
              <a:t>.</a:t>
            </a:r>
          </a:p>
        </p:txBody>
      </p:sp>
      <p:sp>
        <p:nvSpPr>
          <p:cNvPr id="40971" name="TextBox 7"/>
          <p:cNvSpPr txBox="1">
            <a:spLocks noChangeArrowheads="1"/>
          </p:cNvSpPr>
          <p:nvPr/>
        </p:nvSpPr>
        <p:spPr bwMode="auto">
          <a:xfrm>
            <a:off x="6875463" y="4187825"/>
            <a:ext cx="1873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mbria" pitchFamily="18" charset="0"/>
              </a:rPr>
              <a:t>В завершении дорисуйте элементы, которые придадут Вашей картине больше образности. Это могут быть трава и цветы, птички и бабочки, люди и животные. Дайте волю своей фантазии! 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755650" y="692150"/>
            <a:ext cx="6769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0000"/>
                </a:solidFill>
                <a:latin typeface="Cambria" pitchFamily="18" charset="0"/>
              </a:rPr>
              <a:t>Хеппинг</a:t>
            </a:r>
          </a:p>
        </p:txBody>
      </p:sp>
      <p:pic>
        <p:nvPicPr>
          <p:cNvPr id="41986" name="Picture 2" descr="http://www.ljplus.ru/img4/m/p/mp_cheaptrip/finger-painting.jpg_w_499-h_3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852738"/>
            <a:ext cx="432276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1042988" y="333375"/>
            <a:ext cx="62658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mbria" pitchFamily="18" charset="0"/>
              </a:rPr>
              <a:t>Хэппинг</a:t>
            </a:r>
          </a:p>
        </p:txBody>
      </p:sp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539750" y="1298575"/>
            <a:ext cx="77041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mbria" pitchFamily="18" charset="0"/>
              </a:rPr>
              <a:t>У нас есть десять кисточек, которые всегда с нами – это наши пальчики.</a:t>
            </a:r>
          </a:p>
          <a:p>
            <a:r>
              <a:rPr lang="ru-RU" sz="2400">
                <a:latin typeface="Cambria" pitchFamily="18" charset="0"/>
              </a:rPr>
              <a:t>На каждый пальчик-кисточку своя краска. Можно рисовать точками, пятнышками, разводами. </a:t>
            </a: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755650" y="2997200"/>
            <a:ext cx="7488238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Установлено, что указательный палец правой руки слушается ребенка лучше, чем кисть или карандаш . Хорошо если мы научим детей пользоваться пальцами рук рационально: не одним указательным, а всеми. Рисование пальцевой живописью способствует развитие контроля за мелкой моторикой, увеличению зрительного восприятия, . способствует приобретению опыта координации зрения и руки.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1403350" y="333375"/>
            <a:ext cx="604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ambria" pitchFamily="18" charset="0"/>
              </a:rPr>
              <a:t>Рисования ладошкой, ребром, пальчиками</a:t>
            </a:r>
          </a:p>
        </p:txBody>
      </p:sp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395288" y="981075"/>
            <a:ext cx="813752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 Технология рисования: посредине листа ребенок рисует ребром ладошки, или ладошкой, пальчиками. Макает ладошку в краску (намазывает кисточкой, поролоном)и отпечатывает на бумаге так, как необходимо для того рисунка, какой он изображает. Потом краска с рук вытирается тряпочкой (влажной салфеткой)</a:t>
            </a:r>
          </a:p>
          <a:p>
            <a:r>
              <a:rPr lang="ru-RU">
                <a:latin typeface="Cambria" pitchFamily="18" charset="0"/>
              </a:rPr>
              <a:t>   Материал: лист альбомной бумаги, розетки с гуашевой краской, кисти, мокрая тряпочка (влажная салфетка)</a:t>
            </a:r>
          </a:p>
        </p:txBody>
      </p:sp>
      <p:pic>
        <p:nvPicPr>
          <p:cNvPr id="44035" name="Picture 2" descr="http://tvorimdoma.ru/wp-content/uploads/2011/10/craft_for_ki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213100"/>
            <a:ext cx="446405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5616575" cy="10795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Монотипия</a:t>
            </a: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88" y="3105150"/>
            <a:ext cx="40814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565400"/>
            <a:ext cx="373221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468313" y="1196975"/>
            <a:ext cx="7991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Монотипия - это пристальный взгляд, направленный в глубины своих мыслей, это встреча сознания с подсознанием. За монотипией развивается шлейф радости эксперимента, удачи и надежды. На крыле у Фортуны примостилась эта графическая техника с живописным мышлением. 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1"/>
          <p:cNvSpPr>
            <a:spLocks noChangeArrowheads="1"/>
          </p:cNvSpPr>
          <p:nvPr/>
        </p:nvSpPr>
        <p:spPr bwMode="auto">
          <a:xfrm>
            <a:off x="1908175" y="252413"/>
            <a:ext cx="47879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ambria" pitchFamily="18" charset="0"/>
              </a:rPr>
              <a:t>Штампы пальчиками</a:t>
            </a:r>
            <a:r>
              <a:rPr lang="ru-RU" b="1">
                <a:latin typeface="Cambria" pitchFamily="18" charset="0"/>
              </a:rPr>
              <a:t/>
            </a:r>
            <a:br>
              <a:rPr lang="ru-RU" b="1">
                <a:latin typeface="Cambria" pitchFamily="18" charset="0"/>
              </a:rPr>
            </a:br>
            <a:endParaRPr lang="ru-RU">
              <a:latin typeface="Cambria" pitchFamily="18" charset="0"/>
            </a:endParaRPr>
          </a:p>
        </p:txBody>
      </p:sp>
      <p:pic>
        <p:nvPicPr>
          <p:cNvPr id="45058" name="Рисунок 3" descr="рисование пальц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898525"/>
            <a:ext cx="32400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2" descr=" (616x483, 64K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3988" y="4221163"/>
            <a:ext cx="28463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4" descr="рисование пальчикам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3150" y="915988"/>
            <a:ext cx="22621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Рисунок 5" descr="рисование пальчикам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9438" y="3808413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Рисунок 7" descr="рисование пальчиковыми краскам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78525" y="252413"/>
            <a:ext cx="3005138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1835150" y="188913"/>
            <a:ext cx="5184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B050"/>
                </a:solidFill>
                <a:latin typeface="Cambria" pitchFamily="18" charset="0"/>
              </a:rPr>
              <a:t>"Волшебные краски" </a:t>
            </a:r>
          </a:p>
        </p:txBody>
      </p:sp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323850" y="692150"/>
            <a:ext cx="83518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mbria" pitchFamily="18" charset="0"/>
              </a:rPr>
              <a:t>Для приготовления 5-6 цветов (для одного ребенка) необходимо 1 кружка муки, 1-2 ст. ложки соли, 1-2 ст. ложки растительного масла (любого), 1,5 ст. ложки клея ПВА. Муку смешать с солью и наливать воду тонкой струйкой, сразу размешивая, чтобы не образовывались комочки. Затем добавить соль и масло. Масса готовится погуще, чем тесто на блины... Для "окрашивания" можно использовать красители (пищевые!!!) как жидкие, так и сухие; можно добавлять и гуашь или акварель.  </a:t>
            </a:r>
          </a:p>
        </p:txBody>
      </p:sp>
      <p:pic>
        <p:nvPicPr>
          <p:cNvPr id="46083" name="Рисунок 3" descr="http://stranamasterov.ru/files/u15556/S10509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8" y="2420938"/>
            <a:ext cx="23717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Рисунок 4" descr="http://stranamasterov.ru/files/u15556/S10509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417763"/>
            <a:ext cx="238125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Рисунок 5" descr="http://stranamasterov.ru/files/u15556/S10509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2417763"/>
            <a:ext cx="23526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Рисунок 6" descr="http://stranamasterov.ru/files/u15556/S10509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338" y="4387850"/>
            <a:ext cx="24479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Рисунок 7" descr="http://stranamasterov.ru/files/u15556/S1051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30588" y="4486275"/>
            <a:ext cx="23812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Рисунок 8" descr="http://stranamasterov.ru/files/u15556/S105117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4522788"/>
            <a:ext cx="235267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угольник 1"/>
          <p:cNvSpPr>
            <a:spLocks noChangeArrowheads="1"/>
          </p:cNvSpPr>
          <p:nvPr/>
        </p:nvSpPr>
        <p:spPr bwMode="auto">
          <a:xfrm>
            <a:off x="971550" y="166688"/>
            <a:ext cx="77041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B0F0"/>
                </a:solidFill>
                <a:latin typeface="Cambria" pitchFamily="18" charset="0"/>
              </a:rPr>
              <a:t>Художественная дактилоскопия Чжана Баохуана: непростое рисование руками</a:t>
            </a:r>
          </a:p>
        </p:txBody>
      </p:sp>
      <p:pic>
        <p:nvPicPr>
          <p:cNvPr id="47106" name="Picture 2" descr="Художественная дактилоскопия Чжана Баохуана: непростое рисование руками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996950"/>
            <a:ext cx="3951288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5" descr="http://www.kulturologia.ru/files/u9749/Zhang-Baohua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3" y="1052513"/>
            <a:ext cx="20177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7" descr="Собачья жизнь: непростое рисование руками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263" y="3716338"/>
            <a:ext cx="2805112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9" descr="Псы из отпечатков пальцев: непростое рисование руками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0888" y="3722688"/>
            <a:ext cx="27638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11" descr="Конь вороной: непростое рисование руками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1088" y="3683000"/>
            <a:ext cx="28162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1547813" y="152400"/>
            <a:ext cx="5832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B0F0"/>
                </a:solidFill>
                <a:latin typeface="Cambria" pitchFamily="18" charset="0"/>
              </a:rPr>
              <a:t>Рисование, которое не пачкает ручки</a:t>
            </a:r>
          </a:p>
        </p:txBody>
      </p:sp>
      <p:pic>
        <p:nvPicPr>
          <p:cNvPr id="48130" name="Рисунок 2" descr="Раннее развитие Рисование и живопись: Рисование, которое не пачкает ручки)))  мой МК Краска. Фото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692150"/>
            <a:ext cx="17446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Рисунок 3" descr="Раннее развитие Рисование и живопись: Рисование, которое не пачкает ручки)))  мой МК Краска. Фото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925" y="630238"/>
            <a:ext cx="1746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Рисунок 4" descr="Раннее развитие Рисование и живопись: Рисование, которое не пачкает ручки)))  мой МК Краска. Фото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642938"/>
            <a:ext cx="16367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Рисунок 5" descr="Раннее развитие Рисование и живопись: Рисование, которое не пачкает ручки)))  мой МК Краска. Фото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9888" y="3676650"/>
            <a:ext cx="20510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Рисунок 6" descr="Раннее развитие Рисование и живопись: Рисование, которое не пачкает ручки)))  мой МК Краска. Фото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3689350"/>
            <a:ext cx="200818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514350" y="2886075"/>
            <a:ext cx="23209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mbria" pitchFamily="18" charset="0"/>
              </a:rPr>
              <a:t>Положите краску в прозрачный файл и заклейте скотчем край, чтобы краска не вытекала.</a:t>
            </a:r>
          </a:p>
        </p:txBody>
      </p:sp>
      <p:sp>
        <p:nvSpPr>
          <p:cNvPr id="48136" name="Прямоугольник 11"/>
          <p:cNvSpPr>
            <a:spLocks noChangeArrowheads="1"/>
          </p:cNvSpPr>
          <p:nvPr/>
        </p:nvSpPr>
        <p:spPr bwMode="auto">
          <a:xfrm>
            <a:off x="3203575" y="2862263"/>
            <a:ext cx="2447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mbria" pitchFamily="18" charset="0"/>
              </a:rPr>
              <a:t>Когда ребенок начинает  рисовать, краска очень красиво перемешивается, меняет цвета и оттенки.</a:t>
            </a:r>
          </a:p>
        </p:txBody>
      </p:sp>
      <p:sp>
        <p:nvSpPr>
          <p:cNvPr id="48137" name="Прямоугольник 12"/>
          <p:cNvSpPr>
            <a:spLocks noChangeArrowheads="1"/>
          </p:cNvSpPr>
          <p:nvPr/>
        </p:nvSpPr>
        <p:spPr bwMode="auto">
          <a:xfrm>
            <a:off x="6515100" y="2862263"/>
            <a:ext cx="2070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mbria" pitchFamily="18" charset="0"/>
              </a:rPr>
              <a:t>Детали можно прорисовать обратной стороной ногтя или ватной палочкой.</a:t>
            </a:r>
          </a:p>
        </p:txBody>
      </p:sp>
      <p:sp>
        <p:nvSpPr>
          <p:cNvPr id="48138" name="TextBox 13"/>
          <p:cNvSpPr txBox="1">
            <a:spLocks noChangeArrowheads="1"/>
          </p:cNvSpPr>
          <p:nvPr/>
        </p:nvSpPr>
        <p:spPr bwMode="auto">
          <a:xfrm>
            <a:off x="3025775" y="6397625"/>
            <a:ext cx="2876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mbria" pitchFamily="18" charset="0"/>
              </a:rPr>
              <a:t>Получаются симпатичные рисунки, которыми можно любоваться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39154">
            <a:off x="5554663" y="974725"/>
            <a:ext cx="2232025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323850" y="620713"/>
            <a:ext cx="54006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B050"/>
                </a:solidFill>
                <a:latin typeface="Cambria" pitchFamily="18" charset="0"/>
              </a:rPr>
              <a:t>Монотипия</a:t>
            </a:r>
            <a:r>
              <a:rPr lang="ru-RU">
                <a:solidFill>
                  <a:srgbClr val="00B050"/>
                </a:solidFill>
                <a:latin typeface="Cambria" pitchFamily="18" charset="0"/>
              </a:rPr>
              <a:t> </a:t>
            </a:r>
            <a:r>
              <a:rPr lang="ru-RU">
                <a:latin typeface="Cambria" pitchFamily="18" charset="0"/>
              </a:rPr>
              <a:t>— уникальная нетиражная техника, сочетающая в себе качества эстампа (произведение графического искусства, представляющее собой гравюрный либо иной оттиск на бумаге с печатной формы (матрицы)) и живописи</a:t>
            </a:r>
          </a:p>
          <a:p>
            <a:endParaRPr lang="ru-RU">
              <a:latin typeface="Cambria" pitchFamily="18" charset="0"/>
            </a:endParaRPr>
          </a:p>
          <a:p>
            <a:r>
              <a:rPr lang="ru-RU" b="1">
                <a:solidFill>
                  <a:srgbClr val="00B050"/>
                </a:solidFill>
                <a:latin typeface="Cambria" pitchFamily="18" charset="0"/>
              </a:rPr>
              <a:t>Монотипия:</a:t>
            </a:r>
            <a:r>
              <a:rPr lang="ru-RU">
                <a:latin typeface="Cambria" pitchFamily="18" charset="0"/>
              </a:rPr>
              <a:t> Два слова: «моно» и «типия» («моно» - один и греч. «τυπος» — отпечаток, оттиск, касание, образ...) — вид печатной графики.</a:t>
            </a:r>
          </a:p>
          <a:p>
            <a:r>
              <a:rPr lang="ru-RU">
                <a:latin typeface="Cambria" pitchFamily="18" charset="0"/>
              </a:rPr>
              <a:t>Если просто сказать: одно касание, прикосновение, надавливание...... наверное, можно найти много еще словесных аналогов. Но, главное, это художественное произведение, выполненное за один прием!</a:t>
            </a:r>
          </a:p>
          <a:p>
            <a:endParaRPr lang="ru-RU">
              <a:latin typeface="Cambria" pitchFamily="18" charset="0"/>
            </a:endParaRPr>
          </a:p>
          <a:p>
            <a:r>
              <a:rPr lang="ru-RU" b="1">
                <a:solidFill>
                  <a:srgbClr val="00B050"/>
                </a:solidFill>
                <a:latin typeface="Cambria" pitchFamily="18" charset="0"/>
              </a:rPr>
              <a:t>Монотипия </a:t>
            </a:r>
            <a:r>
              <a:rPr lang="ru-RU">
                <a:latin typeface="Cambria" pitchFamily="18" charset="0"/>
              </a:rPr>
              <a:t>— Техника свободы и Божественного вмешательства! </a:t>
            </a:r>
          </a:p>
          <a:p>
            <a:endParaRPr lang="ru-RU">
              <a:latin typeface="Cambria" pitchFamily="18" charset="0"/>
            </a:endParaRPr>
          </a:p>
        </p:txBody>
      </p:sp>
      <p:pic>
        <p:nvPicPr>
          <p:cNvPr id="27651" name="Picture 4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9698">
            <a:off x="6429375" y="3352800"/>
            <a:ext cx="23002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1125538" y="912813"/>
            <a:ext cx="2952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B050"/>
                </a:solidFill>
                <a:latin typeface="Cambria" pitchFamily="18" charset="0"/>
              </a:rPr>
              <a:t>Первые  монотиписты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7450" y="655638"/>
            <a:ext cx="29416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892300"/>
            <a:ext cx="3128963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306888"/>
            <a:ext cx="31178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7450" y="3789363"/>
            <a:ext cx="2732088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4703763" y="2941638"/>
            <a:ext cx="3167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B050"/>
                </a:solidFill>
                <a:latin typeface="Cambria" pitchFamily="18" charset="0"/>
              </a:rPr>
              <a:t>Лик Христа на знаменитой Туринской плащанице</a:t>
            </a:r>
            <a:endParaRPr lang="ru-RU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1893888" y="131763"/>
            <a:ext cx="5400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mbria" pitchFamily="18" charset="0"/>
              </a:rPr>
              <a:t>История возникновения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468313" y="188913"/>
            <a:ext cx="8280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mbria" pitchFamily="18" charset="0"/>
              </a:rPr>
              <a:t>Монотипия существует давно, более трехсот лет. Впервые применил эту технику в XVII столетии итальянский художник </a:t>
            </a:r>
            <a:r>
              <a:rPr lang="ru-RU" sz="2000">
                <a:solidFill>
                  <a:srgbClr val="FF0000"/>
                </a:solidFill>
                <a:latin typeface="Cambria" pitchFamily="18" charset="0"/>
              </a:rPr>
              <a:t>Джованни Кастильоне</a:t>
            </a:r>
          </a:p>
          <a:p>
            <a:pPr algn="ctr"/>
            <a:r>
              <a:rPr lang="ru-RU" sz="1600">
                <a:latin typeface="Cambria" pitchFamily="18" charset="0"/>
              </a:rPr>
              <a:t> (1616-1670)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982663"/>
            <a:ext cx="1835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1558925" y="3205163"/>
            <a:ext cx="19081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mbria" pitchFamily="18" charset="0"/>
              </a:rPr>
              <a:t>Рафаэль. Портрет Кастильоне. 1514-1515</a:t>
            </a:r>
            <a:r>
              <a:rPr lang="ru-RU" sz="1600">
                <a:latin typeface="Cambria" pitchFamily="18" charset="0"/>
              </a:rPr>
              <a:t>.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892550"/>
            <a:ext cx="15748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1436688" y="5949950"/>
            <a:ext cx="19399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mbria" pitchFamily="18" charset="0"/>
              </a:rPr>
              <a:t>Монотипия работы Джованни Бенедетто Кастильоне, 1655 г.</a:t>
            </a:r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9513" y="1216025"/>
            <a:ext cx="18034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2513" y="3589338"/>
            <a:ext cx="21621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Box 16"/>
          <p:cNvSpPr txBox="1">
            <a:spLocks noChangeArrowheads="1"/>
          </p:cNvSpPr>
          <p:nvPr/>
        </p:nvSpPr>
        <p:spPr bwMode="auto">
          <a:xfrm>
            <a:off x="6643688" y="1341438"/>
            <a:ext cx="2500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Cambria" pitchFamily="18" charset="0"/>
              </a:rPr>
              <a:t>француз Эдгар Дега (1834-1917)</a:t>
            </a:r>
          </a:p>
        </p:txBody>
      </p:sp>
      <p:sp>
        <p:nvSpPr>
          <p:cNvPr id="29705" name="TextBox 17"/>
          <p:cNvSpPr txBox="1">
            <a:spLocks noChangeArrowheads="1"/>
          </p:cNvSpPr>
          <p:nvPr/>
        </p:nvSpPr>
        <p:spPr bwMode="auto">
          <a:xfrm>
            <a:off x="6894513" y="2154238"/>
            <a:ext cx="21415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mbria" pitchFamily="18" charset="0"/>
              </a:rPr>
              <a:t>соединивший монотипию с темперой «Концерт в кафе "Амбасадор"»</a:t>
            </a:r>
          </a:p>
        </p:txBody>
      </p:sp>
      <p:sp>
        <p:nvSpPr>
          <p:cNvPr id="29706" name="TextBox 18"/>
          <p:cNvSpPr txBox="1">
            <a:spLocks noChangeArrowheads="1"/>
          </p:cNvSpPr>
          <p:nvPr/>
        </p:nvSpPr>
        <p:spPr bwMode="auto">
          <a:xfrm>
            <a:off x="4608513" y="6416675"/>
            <a:ext cx="2735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mbria" pitchFamily="18" charset="0"/>
              </a:rPr>
              <a:t>Написана в 1876-1877 годах</a:t>
            </a:r>
            <a:r>
              <a:rPr lang="ru-RU"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9325" y="611188"/>
            <a:ext cx="19446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7"/>
          <p:cNvSpPr txBox="1">
            <a:spLocks noChangeArrowheads="1"/>
          </p:cNvSpPr>
          <p:nvPr/>
        </p:nvSpPr>
        <p:spPr bwMode="auto">
          <a:xfrm>
            <a:off x="2200275" y="241300"/>
            <a:ext cx="4392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mbria" pitchFamily="18" charset="0"/>
              </a:rPr>
              <a:t>англичанин Уильям Блейк (1757-1828)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25" y="3381375"/>
            <a:ext cx="30702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9"/>
          <p:cNvSpPr txBox="1">
            <a:spLocks noChangeArrowheads="1"/>
          </p:cNvSpPr>
          <p:nvPr/>
        </p:nvSpPr>
        <p:spPr bwMode="auto">
          <a:xfrm>
            <a:off x="501650" y="5732463"/>
            <a:ext cx="32908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mbria" pitchFamily="18" charset="0"/>
              </a:rPr>
              <a:t>Уильям Блейк (1757–1827). "Ньютон". 1795 – около 1805. Бумага, монотипия, акварель, тушь, перо.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357563"/>
            <a:ext cx="2881313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11"/>
          <p:cNvSpPr txBox="1">
            <a:spLocks noChangeArrowheads="1"/>
          </p:cNvSpPr>
          <p:nvPr/>
        </p:nvSpPr>
        <p:spPr bwMode="auto">
          <a:xfrm>
            <a:off x="5219700" y="5626100"/>
            <a:ext cx="2832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mbria" pitchFamily="18" charset="0"/>
              </a:rPr>
              <a:t>Уильям Блейк (1757–1827). Жалость. Около 1795. Бумага, монотипия, акварель, тушь, перо.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395288" y="188913"/>
            <a:ext cx="8208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Появление монотипии в России связано с именем Елизаветы Сергеевны Кругликовой (русская художница, мастер гравюры и силуэта, представительница модерна), заново «открывшей» эту технику в начале XX века и создавшей собственную школу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95288" y="4048125"/>
            <a:ext cx="238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mbria" pitchFamily="18" charset="0"/>
              </a:rPr>
              <a:t>Елизавета Кругликова. Автопортрет. 1910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88" y="1504950"/>
            <a:ext cx="180340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3132138" y="1773238"/>
            <a:ext cx="5761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Крупные мастера русской и советской монотипии: Е. С. Кругликова, Шевченко Александр Васильевич</a:t>
            </a:r>
          </a:p>
          <a:p>
            <a:r>
              <a:rPr lang="ru-RU">
                <a:latin typeface="Cambria" pitchFamily="18" charset="0"/>
              </a:rPr>
              <a:t>(1883 — 1948),  Ростислав Николаевич Барто (1902, – 1974,)</a:t>
            </a: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0100" y="3106738"/>
            <a:ext cx="232092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3094038"/>
            <a:ext cx="21193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2916238" y="1027113"/>
            <a:ext cx="5903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Яркий пример монотипий – пятна Роршаха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5650" y="1412875"/>
            <a:ext cx="3025775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5175" y="3971925"/>
            <a:ext cx="3006725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2"/>
          <p:cNvSpPr>
            <a:spLocks noChangeArrowheads="1"/>
          </p:cNvSpPr>
          <p:nvPr/>
        </p:nvSpPr>
        <p:spPr bwMode="auto">
          <a:xfrm>
            <a:off x="539750" y="3821113"/>
            <a:ext cx="23764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mbria" pitchFamily="18" charset="0"/>
              </a:rPr>
              <a:t>Герман Роршах</a:t>
            </a:r>
          </a:p>
          <a:p>
            <a:r>
              <a:rPr lang="ru-RU" sz="1600">
                <a:latin typeface="Cambria" pitchFamily="18" charset="0"/>
              </a:rPr>
              <a:t>8 ноября 1884 - 2 апреля 1922 (37 лет)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838" y="1212850"/>
            <a:ext cx="17049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3"/>
          <p:cNvSpPr txBox="1">
            <a:spLocks noChangeArrowheads="1"/>
          </p:cNvSpPr>
          <p:nvPr/>
        </p:nvSpPr>
        <p:spPr bwMode="auto">
          <a:xfrm>
            <a:off x="1901825" y="290513"/>
            <a:ext cx="4679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ambria" pitchFamily="18" charset="0"/>
              </a:rPr>
              <a:t>Монотипия в психологии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662238" y="49213"/>
            <a:ext cx="3567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B050"/>
                </a:solidFill>
                <a:latin typeface="Cambria" pitchFamily="18" charset="0"/>
              </a:rPr>
              <a:t>Материалы и инструменты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24188" y="381000"/>
            <a:ext cx="2665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Cambria" pitchFamily="18" charset="0"/>
              </a:rPr>
              <a:t>Краски для монотипии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765175"/>
            <a:ext cx="17319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819150"/>
            <a:ext cx="1554163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3" y="2081213"/>
            <a:ext cx="1751012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6413" y="744538"/>
            <a:ext cx="217328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6400" y="701675"/>
            <a:ext cx="187007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9475" y="2149475"/>
            <a:ext cx="18367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48175" y="2078038"/>
            <a:ext cx="18573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2170113"/>
            <a:ext cx="18700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27113" y="3473450"/>
            <a:ext cx="708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  <a:latin typeface="Cambria" pitchFamily="18" charset="0"/>
              </a:rPr>
              <a:t>Виды поверхностей на которых можно делать оттиск</a:t>
            </a:r>
          </a:p>
        </p:txBody>
      </p:sp>
      <p:pic>
        <p:nvPicPr>
          <p:cNvPr id="6155" name="Picture 11" descr="http://4.bp.blogspot.com/_fvlPpFJpuKg/TJ8rLzij5BI/AAAAAAAACUE/0X-RJ0cbcM4/s1600/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7163" y="3846513"/>
            <a:ext cx="18891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47900" y="3846513"/>
            <a:ext cx="178276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52938" y="3843338"/>
            <a:ext cx="1776412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84950" y="3822700"/>
            <a:ext cx="1792288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09638" y="5248275"/>
            <a:ext cx="17526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492500" y="4987925"/>
            <a:ext cx="10763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08600" y="5300663"/>
            <a:ext cx="1770063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ketchbook">
  <a:themeElements>
    <a:clrScheme name="1_Sketchbook 1">
      <a:dk1>
        <a:srgbClr val="4C1304"/>
      </a:dk1>
      <a:lt1>
        <a:srgbClr val="FFFFFF"/>
      </a:lt1>
      <a:dk2>
        <a:srgbClr val="000000"/>
      </a:dk2>
      <a:lt2>
        <a:srgbClr val="FFFEE6"/>
      </a:lt2>
      <a:accent1>
        <a:srgbClr val="A63212"/>
      </a:accent1>
      <a:accent2>
        <a:srgbClr val="E68230"/>
      </a:accent2>
      <a:accent3>
        <a:srgbClr val="AAAAAA"/>
      </a:accent3>
      <a:accent4>
        <a:srgbClr val="DADADA"/>
      </a:accent4>
      <a:accent5>
        <a:srgbClr val="D0ADAA"/>
      </a:accent5>
      <a:accent6>
        <a:srgbClr val="D0752A"/>
      </a:accent6>
      <a:hlink>
        <a:srgbClr val="942408"/>
      </a:hlink>
      <a:folHlink>
        <a:srgbClr val="B34F17"/>
      </a:folHlink>
    </a:clrScheme>
    <a:fontScheme name="1_Sketchbook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ketchbook 1">
        <a:dk1>
          <a:srgbClr val="4C1304"/>
        </a:dk1>
        <a:lt1>
          <a:srgbClr val="FFFFFF"/>
        </a:lt1>
        <a:dk2>
          <a:srgbClr val="000000"/>
        </a:dk2>
        <a:lt2>
          <a:srgbClr val="FFFEE6"/>
        </a:lt2>
        <a:accent1>
          <a:srgbClr val="A63212"/>
        </a:accent1>
        <a:accent2>
          <a:srgbClr val="E68230"/>
        </a:accent2>
        <a:accent3>
          <a:srgbClr val="AAAAAA"/>
        </a:accent3>
        <a:accent4>
          <a:srgbClr val="DADADA"/>
        </a:accent4>
        <a:accent5>
          <a:srgbClr val="D0ADAA"/>
        </a:accent5>
        <a:accent6>
          <a:srgbClr val="D0752A"/>
        </a:accent6>
        <a:hlink>
          <a:srgbClr val="942408"/>
        </a:hlink>
        <a:folHlink>
          <a:srgbClr val="B34F1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512</TotalTime>
  <Words>1041</Words>
  <Application>Microsoft Office PowerPoint</Application>
  <PresentationFormat>Экран (4:3)</PresentationFormat>
  <Paragraphs>93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Cambria</vt:lpstr>
      <vt:lpstr>Rage Italic</vt:lpstr>
      <vt:lpstr>Calibri</vt:lpstr>
      <vt:lpstr>Georgia</vt:lpstr>
      <vt:lpstr>Sketchbook</vt:lpstr>
      <vt:lpstr>1_Sketchbook</vt:lpstr>
      <vt:lpstr>Sketchbook</vt:lpstr>
      <vt:lpstr>Sketchbook</vt:lpstr>
      <vt:lpstr>Слайд 1</vt:lpstr>
      <vt:lpstr>Монотипия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</dc:title>
  <dc:creator>Serega</dc:creator>
  <cp:lastModifiedBy>Оксана</cp:lastModifiedBy>
  <cp:revision>65</cp:revision>
  <dcterms:created xsi:type="dcterms:W3CDTF">2011-12-12T15:05:42Z</dcterms:created>
  <dcterms:modified xsi:type="dcterms:W3CDTF">2015-10-05T14:32:37Z</dcterms:modified>
</cp:coreProperties>
</file>